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4271-2215-4970-8165-A749EF51229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AB0E-7DAC-4BC4-A420-DEE66545C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4271-2215-4970-8165-A749EF51229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AB0E-7DAC-4BC4-A420-DEE66545C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4271-2215-4970-8165-A749EF51229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AB0E-7DAC-4BC4-A420-DEE66545C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4271-2215-4970-8165-A749EF51229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AB0E-7DAC-4BC4-A420-DEE66545C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4271-2215-4970-8165-A749EF51229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AB0E-7DAC-4BC4-A420-DEE66545C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4271-2215-4970-8165-A749EF51229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AB0E-7DAC-4BC4-A420-DEE66545C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4271-2215-4970-8165-A749EF51229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AB0E-7DAC-4BC4-A420-DEE66545C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4271-2215-4970-8165-A749EF51229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AB0E-7DAC-4BC4-A420-DEE66545C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4271-2215-4970-8165-A749EF51229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AB0E-7DAC-4BC4-A420-DEE66545C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4271-2215-4970-8165-A749EF51229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AB0E-7DAC-4BC4-A420-DEE66545C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4271-2215-4970-8165-A749EF51229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AB0E-7DAC-4BC4-A420-DEE66545C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74271-2215-4970-8165-A749EF51229A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0AB0E-7DAC-4BC4-A420-DEE66545C9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obs.myflorida.com/" TargetMode="External"/><Relationship Id="rId2" Type="http://schemas.openxmlformats.org/officeDocument/2006/relationships/hyperlink" Target="https://chroniclevita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sajobs.gov/" TargetMode="External"/><Relationship Id="rId4" Type="http://schemas.openxmlformats.org/officeDocument/2006/relationships/hyperlink" Target="http://www.leg.state.fl.u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ealis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heprofessorisin.com/" TargetMode="External"/><Relationship Id="rId2" Type="http://schemas.openxmlformats.org/officeDocument/2006/relationships/hyperlink" Target="http://gradschool.fsu.edu/professional-development/versatile-ph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.fsu.edu/students/graduate-students" TargetMode="External"/><Relationship Id="rId2" Type="http://schemas.openxmlformats.org/officeDocument/2006/relationships/hyperlink" Target="http://gradschool.fsu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“What Can I Do with an Advanced Degree in Literature?”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presentation for the FSU English </a:t>
            </a:r>
            <a:r>
              <a:rPr lang="en-US" dirty="0" err="1"/>
              <a:t>AdLit</a:t>
            </a:r>
            <a:r>
              <a:rPr lang="en-US" dirty="0"/>
              <a:t>. group</a:t>
            </a:r>
          </a:p>
          <a:p>
            <a:r>
              <a:rPr lang="en-US" dirty="0"/>
              <a:t>April 28,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Hiring processes and timelines in most other fields are slightly less crazy than those in academia.</a:t>
            </a:r>
          </a:p>
          <a:p>
            <a:r>
              <a:rPr lang="en-US" dirty="0"/>
              <a:t>Learn through experience.</a:t>
            </a:r>
          </a:p>
          <a:p>
            <a:r>
              <a:rPr lang="en-US" dirty="0"/>
              <a:t>You won’t get all the jobs you are obviously qualified for, and that’s OK.</a:t>
            </a:r>
          </a:p>
          <a:p>
            <a:r>
              <a:rPr lang="en-US" dirty="0"/>
              <a:t>Be open to finding meaningful work in unexpected places. </a:t>
            </a:r>
          </a:p>
          <a:p>
            <a:r>
              <a:rPr lang="en-US" dirty="0"/>
              <a:t>Be patient – allow time.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first job you get probably won’t be the last one.</a:t>
            </a:r>
          </a:p>
          <a:p>
            <a:r>
              <a:rPr lang="en-US" dirty="0"/>
              <a:t>Look at each experience as an opportunity to learn – about the job, the field, and yourself.</a:t>
            </a:r>
          </a:p>
          <a:p>
            <a:r>
              <a:rPr lang="en-US" dirty="0"/>
              <a:t>Envision yourself finding meaningful careers in a range of possible fields – what does that look like? </a:t>
            </a:r>
          </a:p>
          <a:p>
            <a:r>
              <a:rPr lang="en-US" dirty="0"/>
              <a:t>Know yourself – imagine your future self. Is a career an end in itself or a means to an end? What are your goals? What kind of career will enable you to meet those goals?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1600200"/>
            <a:ext cx="31242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indent="6350">
              <a:buNone/>
            </a:pPr>
            <a:r>
              <a:rPr lang="en-US" dirty="0"/>
              <a:t>Beatrice wishes you all success in achieving your career goals!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  <p:pic>
        <p:nvPicPr>
          <p:cNvPr id="1026" name="Picture 2" descr="C:\Users\Molly\Downloads\17637134_10212572047720345_1498168061130066371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51054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“What Can I Do with an Advanced Degree in Literature?”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many respects, the above question is better phrased as “What CAN’T I do with an advanced degree in literature?”</a:t>
            </a:r>
          </a:p>
          <a:p>
            <a:r>
              <a:rPr lang="en-US" dirty="0"/>
              <a:t>An advanced degree in lit. prepares candidates for jobs in many fields.</a:t>
            </a:r>
          </a:p>
          <a:p>
            <a:r>
              <a:rPr lang="en-US" dirty="0"/>
              <a:t>The degree alone will qualify graduates for a number of jobs, particularly in “alt-ac” and SOTL fields.</a:t>
            </a:r>
          </a:p>
          <a:p>
            <a:r>
              <a:rPr lang="en-US" dirty="0"/>
              <a:t>But getting a job in any field is always based on more than a degree alone.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Value of a Lit. Degree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Critical thinking</a:t>
            </a:r>
          </a:p>
          <a:p>
            <a:r>
              <a:rPr lang="en-US" dirty="0"/>
              <a:t>Careful, close reading</a:t>
            </a:r>
          </a:p>
          <a:p>
            <a:r>
              <a:rPr lang="en-US" dirty="0"/>
              <a:t>Attention to detail</a:t>
            </a:r>
          </a:p>
          <a:p>
            <a:r>
              <a:rPr lang="en-US" dirty="0"/>
              <a:t>Global perspective</a:t>
            </a:r>
          </a:p>
          <a:p>
            <a:r>
              <a:rPr lang="en-US" dirty="0"/>
              <a:t>Empathy</a:t>
            </a:r>
          </a:p>
          <a:p>
            <a:r>
              <a:rPr lang="en-US" dirty="0"/>
              <a:t>Data analysis</a:t>
            </a:r>
          </a:p>
          <a:p>
            <a:r>
              <a:rPr lang="en-US" dirty="0"/>
              <a:t>Skepticism regarding easy answers or conclusions</a:t>
            </a:r>
          </a:p>
          <a:p>
            <a:r>
              <a:rPr lang="en-US" dirty="0"/>
              <a:t>Reluctance to make rash judgments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Ability to observe trends over time and consider multiple possible outcomes</a:t>
            </a:r>
          </a:p>
          <a:p>
            <a:r>
              <a:rPr lang="en-US" dirty="0"/>
              <a:t>Ability to learn new skills and to do so thoroughly</a:t>
            </a:r>
          </a:p>
          <a:p>
            <a:r>
              <a:rPr lang="en-US" dirty="0"/>
              <a:t>Writing and editing</a:t>
            </a:r>
          </a:p>
          <a:p>
            <a:r>
              <a:rPr lang="en-US" dirty="0"/>
              <a:t>Project management</a:t>
            </a:r>
          </a:p>
          <a:p>
            <a:r>
              <a:rPr lang="en-US" dirty="0"/>
              <a:t>Multi-tasking and time management</a:t>
            </a:r>
          </a:p>
          <a:p>
            <a:r>
              <a:rPr lang="en-US" dirty="0"/>
              <a:t>What else?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areas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Alt-ac – higher ed. administration – many categories within this large field</a:t>
            </a:r>
          </a:p>
          <a:p>
            <a:pPr lvl="1"/>
            <a:r>
              <a:rPr lang="en-US" dirty="0">
                <a:hlinkClick r:id="rId2"/>
              </a:rPr>
              <a:t>https://chroniclevitae.com/</a:t>
            </a:r>
            <a:endParaRPr lang="en-US" dirty="0"/>
          </a:p>
          <a:p>
            <a:r>
              <a:rPr lang="en-US" dirty="0"/>
              <a:t>State government</a:t>
            </a:r>
          </a:p>
          <a:p>
            <a:pPr lvl="1"/>
            <a:r>
              <a:rPr lang="en-US" dirty="0"/>
              <a:t>State agencies - </a:t>
            </a:r>
            <a:r>
              <a:rPr lang="en-US" dirty="0">
                <a:hlinkClick r:id="rId3"/>
              </a:rPr>
              <a:t>https://jobs.myflorida.com/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Legislature - </a:t>
            </a:r>
            <a:r>
              <a:rPr lang="en-US" dirty="0">
                <a:hlinkClick r:id="rId4"/>
              </a:rPr>
              <a:t>http://www.leg.state.fl.us/</a:t>
            </a:r>
            <a:r>
              <a:rPr lang="en-US" dirty="0"/>
              <a:t>  </a:t>
            </a:r>
          </a:p>
          <a:p>
            <a:r>
              <a:rPr lang="en-US" dirty="0"/>
              <a:t>Federal government</a:t>
            </a:r>
          </a:p>
          <a:p>
            <a:pPr lvl="1"/>
            <a:r>
              <a:rPr lang="en-US" dirty="0">
                <a:hlinkClick r:id="rId5"/>
              </a:rPr>
              <a:t>https://www.usajobs.gov/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Secondary (K-12) education</a:t>
            </a:r>
          </a:p>
          <a:p>
            <a:pPr lvl="1"/>
            <a:r>
              <a:rPr lang="en-US" dirty="0"/>
              <a:t>Public school systems</a:t>
            </a:r>
          </a:p>
          <a:p>
            <a:pPr lvl="1"/>
            <a:r>
              <a:rPr lang="en-US" dirty="0"/>
              <a:t>Private schools </a:t>
            </a:r>
          </a:p>
          <a:p>
            <a:r>
              <a:rPr lang="en-US" dirty="0"/>
              <a:t>Nonprofits</a:t>
            </a:r>
          </a:p>
          <a:p>
            <a:pPr lvl="1"/>
            <a:r>
              <a:rPr lang="en-US" dirty="0">
                <a:hlinkClick r:id="rId2"/>
              </a:rPr>
              <a:t>https://www.idealist.org</a:t>
            </a:r>
            <a:endParaRPr lang="en-US" dirty="0"/>
          </a:p>
          <a:p>
            <a:r>
              <a:rPr lang="en-US" dirty="0"/>
              <a:t>Policy research/policy analysis</a:t>
            </a:r>
          </a:p>
          <a:p>
            <a:pPr lvl="1"/>
            <a:r>
              <a:rPr lang="en-US" dirty="0"/>
              <a:t>Government</a:t>
            </a:r>
          </a:p>
          <a:p>
            <a:pPr lvl="1"/>
            <a:r>
              <a:rPr lang="en-US" dirty="0"/>
              <a:t>Nonprofits/think tanks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Marketing/marketing research</a:t>
            </a:r>
          </a:p>
          <a:p>
            <a:r>
              <a:rPr lang="en-US" dirty="0"/>
              <a:t>Grant writing</a:t>
            </a:r>
          </a:p>
          <a:p>
            <a:r>
              <a:rPr lang="en-US" dirty="0"/>
              <a:t>Business/entrepreneurship</a:t>
            </a:r>
          </a:p>
          <a:p>
            <a:r>
              <a:rPr lang="en-US" dirty="0"/>
              <a:t>Tech</a:t>
            </a:r>
          </a:p>
          <a:p>
            <a:r>
              <a:rPr lang="en-US" dirty="0"/>
              <a:t>And much more – </a:t>
            </a:r>
          </a:p>
          <a:p>
            <a:pPr lvl="1"/>
            <a:r>
              <a:rPr lang="en-US" dirty="0"/>
              <a:t>Versatile PhD: </a:t>
            </a:r>
            <a:r>
              <a:rPr lang="en-US" dirty="0">
                <a:hlinkClick r:id="rId2"/>
              </a:rPr>
              <a:t>http://gradschool.fsu.edu/professional-development/versatile-phd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Professor Is in: </a:t>
            </a:r>
            <a:r>
              <a:rPr lang="en-US" dirty="0">
                <a:hlinkClick r:id="rId3"/>
              </a:rPr>
              <a:t>http://theprofessorisin.com/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Avail yourself of resources</a:t>
            </a:r>
          </a:p>
          <a:p>
            <a:pPr lvl="1"/>
            <a:r>
              <a:rPr lang="en-US" dirty="0"/>
              <a:t>The Graduate School - </a:t>
            </a:r>
            <a:r>
              <a:rPr lang="en-US" dirty="0">
                <a:hlinkClick r:id="rId2"/>
              </a:rPr>
              <a:t>http://gradschool.fsu.edu/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Career Center – </a:t>
            </a:r>
            <a:r>
              <a:rPr lang="en-US" dirty="0">
                <a:hlinkClick r:id="rId3"/>
              </a:rPr>
              <a:t>http://www.career.fsu.edu/students/graduate-students</a:t>
            </a:r>
            <a:r>
              <a:rPr lang="en-US" dirty="0"/>
              <a:t> </a:t>
            </a:r>
          </a:p>
          <a:p>
            <a:r>
              <a:rPr lang="en-US" dirty="0"/>
              <a:t>Translate your skills and learn the lexicons of interesting fields</a:t>
            </a:r>
          </a:p>
          <a:p>
            <a:r>
              <a:rPr lang="en-US" dirty="0"/>
              <a:t>Conduct informational interviews, “shadow” or do site visits</a:t>
            </a:r>
          </a:p>
          <a:p>
            <a:r>
              <a:rPr lang="en-US" dirty="0"/>
              <a:t>Connect on LinkedIn</a:t>
            </a:r>
          </a:p>
          <a:p>
            <a:r>
              <a:rPr lang="en-US" dirty="0"/>
              <a:t>Practice – writing and speaking the language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Get a certificate, another degree, or take some courses</a:t>
            </a:r>
          </a:p>
          <a:p>
            <a:r>
              <a:rPr lang="en-US" dirty="0"/>
              <a:t>Start a business, freelance, and/or volunteer</a:t>
            </a:r>
          </a:p>
          <a:p>
            <a:r>
              <a:rPr lang="en-US" dirty="0"/>
              <a:t>Research and write about fields of interest – have tangible products to demonstrate genuine interest and investment</a:t>
            </a:r>
          </a:p>
          <a:p>
            <a:r>
              <a:rPr lang="en-US" dirty="0"/>
              <a:t>Connect with people in those areas – build your network, let people know you’re looking (speak up – don’t wait for people to tell you about opportunities)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advanced degree may get you in the door, but it won’t get you the job</a:t>
            </a:r>
          </a:p>
          <a:p>
            <a:r>
              <a:rPr lang="en-US" dirty="0"/>
              <a:t>Avoid common pitfalls during the hiring process (and when you get the job):</a:t>
            </a:r>
          </a:p>
          <a:p>
            <a:pPr lvl="1"/>
            <a:r>
              <a:rPr lang="en-US" dirty="0"/>
              <a:t>Entitlement</a:t>
            </a:r>
          </a:p>
          <a:p>
            <a:pPr lvl="1"/>
            <a:r>
              <a:rPr lang="en-US" dirty="0"/>
              <a:t>Obviously “settling” and temporary</a:t>
            </a:r>
          </a:p>
          <a:p>
            <a:pPr lvl="1"/>
            <a:r>
              <a:rPr lang="en-US" dirty="0"/>
              <a:t>Expecting too much too early – salary, power, responsibility</a:t>
            </a:r>
          </a:p>
          <a:p>
            <a:pPr lvl="1"/>
            <a:r>
              <a:rPr lang="en-US" dirty="0"/>
              <a:t>Assuming there’s nothing new to learn</a:t>
            </a:r>
          </a:p>
          <a:p>
            <a:pPr lvl="1"/>
            <a:r>
              <a:rPr lang="en-US" dirty="0"/>
              <a:t>Treating the work as less important or meaningful than academic work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669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“What Can I Do with an Advanced Degree in Literature?” </vt:lpstr>
      <vt:lpstr>“What Can I Do with an Advanced Degree in Literature?”</vt:lpstr>
      <vt:lpstr>The Value of a Lit. Degree</vt:lpstr>
      <vt:lpstr>Job areas </vt:lpstr>
      <vt:lpstr>Job areas</vt:lpstr>
      <vt:lpstr>Job areas</vt:lpstr>
      <vt:lpstr>Prepare yourself</vt:lpstr>
      <vt:lpstr>Prepare yourself</vt:lpstr>
      <vt:lpstr>Prepare yourself</vt:lpstr>
      <vt:lpstr>Prepare yourself</vt:lpstr>
      <vt:lpstr>Prepare yourself</vt:lpstr>
      <vt:lpstr>Questions?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 Can I Do with an Advanced Degree in Literature?”</dc:title>
  <dc:creator>Molly</dc:creator>
  <cp:lastModifiedBy>Emilie Mears</cp:lastModifiedBy>
  <cp:revision>18</cp:revision>
  <dcterms:created xsi:type="dcterms:W3CDTF">2017-04-28T12:24:56Z</dcterms:created>
  <dcterms:modified xsi:type="dcterms:W3CDTF">2017-09-02T00:16:07Z</dcterms:modified>
</cp:coreProperties>
</file>